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2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B10805-731F-404C-A577-D4B7D96BE296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06BAF5-062F-4226-A699-0D2386BA69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P5 Revision Quiz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Space for Reflection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6000768"/>
            <a:ext cx="5464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Questions with (H) are higher content only </a:t>
            </a:r>
          </a:p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other questions are both foundation and higher.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805192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What is refraction and when does it occur?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What happens to a wave when it is refracted going into an optically more dense medium?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Why does refraction through a prism cause white light to split into a full spectrum (rainbow)?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Draw a diagram to explain why fish appear closer to the surface of the water than they really are.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use n = sin </a:t>
            </a:r>
            <a:r>
              <a:rPr lang="el-GR" dirty="0" smtClean="0"/>
              <a:t>θ</a:t>
            </a:r>
            <a:r>
              <a:rPr lang="en-GB" dirty="0" err="1" smtClean="0"/>
              <a:t>i</a:t>
            </a:r>
            <a:r>
              <a:rPr lang="en-GB" dirty="0" smtClean="0"/>
              <a:t> / sin </a:t>
            </a:r>
            <a:r>
              <a:rPr lang="el-GR" dirty="0" smtClean="0"/>
              <a:t>θ</a:t>
            </a:r>
            <a:r>
              <a:rPr lang="en-GB" dirty="0" smtClean="0"/>
              <a:t>r to find the refractive index for light hitting water at an angle of 30.0</a:t>
            </a:r>
            <a:r>
              <a:rPr lang="en-GB" baseline="30000" dirty="0" smtClean="0"/>
              <a:t>0</a:t>
            </a:r>
            <a:r>
              <a:rPr lang="en-GB" dirty="0" smtClean="0"/>
              <a:t> and refracting in the water at 22.6</a:t>
            </a:r>
            <a:r>
              <a:rPr lang="en-GB" baseline="30000" dirty="0" smtClean="0"/>
              <a:t>0</a:t>
            </a:r>
            <a:r>
              <a:rPr lang="en-GB" dirty="0" smtClean="0"/>
              <a:t>.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What will the speed of light be in the water? (use n =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c</a:t>
            </a:r>
            <a:r>
              <a:rPr lang="en-GB" dirty="0" smtClean="0"/>
              <a:t>/</a:t>
            </a:r>
            <a:r>
              <a:rPr lang="en-GB" dirty="0" err="1" smtClean="0"/>
              <a:t>v</a:t>
            </a:r>
            <a:r>
              <a:rPr lang="en-GB" baseline="-25000" dirty="0" err="1" smtClean="0"/>
              <a:t>w</a:t>
            </a:r>
            <a:r>
              <a:rPr lang="en-GB" dirty="0" smtClean="0"/>
              <a:t>).</a:t>
            </a:r>
          </a:p>
          <a:p>
            <a:pPr marL="624078" indent="-514350">
              <a:buNone/>
            </a:pPr>
            <a:endParaRPr lang="en-GB" baseline="30000" dirty="0" smtClean="0"/>
          </a:p>
          <a:p>
            <a:pPr marL="624078" indent="-514350">
              <a:buFont typeface="+mj-lt"/>
              <a:buAutoNum type="arabicPeriod"/>
            </a:pP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Q9. Refraction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What does TIR stand for and what happens?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What are the conditions required for TIR to occur?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Define the term critical angle.</a:t>
            </a:r>
          </a:p>
          <a:p>
            <a:pPr marL="624078" indent="-51435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What is the critical angle of light in </a:t>
            </a:r>
            <a:r>
              <a:rPr lang="en-GB" dirty="0" err="1" smtClean="0"/>
              <a:t>perspex</a:t>
            </a:r>
            <a:r>
              <a:rPr lang="en-GB" dirty="0" smtClean="0"/>
              <a:t> block with a refractive index of 1.6? n = sin </a:t>
            </a:r>
            <a:r>
              <a:rPr lang="el-GR" dirty="0" smtClean="0"/>
              <a:t>θ</a:t>
            </a:r>
            <a:r>
              <a:rPr lang="en-GB" dirty="0" err="1" smtClean="0"/>
              <a:t>i</a:t>
            </a:r>
            <a:r>
              <a:rPr lang="en-GB" dirty="0" smtClean="0"/>
              <a:t> / sin </a:t>
            </a:r>
            <a:r>
              <a:rPr lang="el-GR" dirty="0" smtClean="0"/>
              <a:t>θ</a:t>
            </a:r>
            <a:r>
              <a:rPr lang="en-GB" dirty="0" smtClean="0"/>
              <a:t>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Q10. TIR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Draw a diagram and explain what a convex lens does to parallel beams of light.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What are 3 common uses for convex lenses? Why are they used for these jobs?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How does a camera focus an image onto the film?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use a diagram to show where the image of a 1.5 cm high object  5 cm from a convex lens will form if the lens has a focal length of 2 cm.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Describe the nature of the image formed from the question above using 3 ideas.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Define the terms real and virtual.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What is the magnification in this situation? M=H</a:t>
            </a:r>
            <a:r>
              <a:rPr lang="en-GB" baseline="-25000" dirty="0" smtClean="0"/>
              <a:t>i</a:t>
            </a:r>
            <a:r>
              <a:rPr lang="en-GB" dirty="0" smtClean="0"/>
              <a:t>/H</a:t>
            </a:r>
            <a:r>
              <a:rPr lang="en-GB" baseline="-25000" dirty="0" smtClean="0"/>
              <a:t>o</a:t>
            </a:r>
          </a:p>
          <a:p>
            <a:pPr marL="624078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Q11. Lenses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List as many uses of Satellites as you can.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Define polar and geostationary orbits.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is the main advantage of each kind of orbit and what kind of satellites is it normally used for?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Explain how satellites stay in orbit.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is a centripetal force?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How does the period of a satellite relate to its orbit radius.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GB" dirty="0" smtClean="0"/>
              <a:t>Q1. Satellites.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Explain how the Moon stays in orbit of the Earth and how the Earth stays in orbit of the Sun.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What is the relationship between a planets period and its position in the solar system?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Why do comets increase in speed as they approach the Sun?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What determines the size of the Gravitational force that an object has?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Q2. Solar system orbits.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1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Define the difference between a vector and a scalar.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List two physics quantities that are vectors and two that are scalars.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Calculate the resultant (Total) of the forces below.</a:t>
            </a:r>
          </a:p>
          <a:p>
            <a:pPr marL="624078" indent="-514350">
              <a:buNone/>
            </a:pPr>
            <a:r>
              <a:rPr lang="en-GB" dirty="0" smtClean="0"/>
              <a:t>a.  					b.</a:t>
            </a:r>
          </a:p>
          <a:p>
            <a:pPr marL="624078" indent="-514350">
              <a:buNone/>
            </a:pPr>
            <a:endParaRPr lang="en-GB" dirty="0" smtClean="0"/>
          </a:p>
          <a:p>
            <a:pPr marL="624078" indent="-514350">
              <a:buNone/>
            </a:pPr>
            <a:r>
              <a:rPr lang="en-GB" dirty="0" smtClean="0"/>
              <a:t>c.					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Q3. Vectors </a:t>
            </a:r>
            <a:r>
              <a:rPr lang="en-GB" dirty="0" smtClean="0">
                <a:sym typeface="Wingdings" pitchFamily="2" charset="2"/>
              </a:rPr>
              <a:t>.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43108" y="4857760"/>
            <a:ext cx="107157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71670" y="5786454"/>
            <a:ext cx="185738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57950" y="4857760"/>
            <a:ext cx="114300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14876" y="5786454"/>
            <a:ext cx="164307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4500562" y="4857760"/>
            <a:ext cx="178595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000100" y="4857760"/>
            <a:ext cx="107157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071538" y="5786454"/>
            <a:ext cx="92869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29388" y="5786454"/>
            <a:ext cx="100013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2976" y="442913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 N    100 N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357818" y="435769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180 N    100 N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285852" y="535782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 N     280 N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80" y="528638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180 N    100 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i="1" dirty="0" smtClean="0"/>
              <a:t>Use the following formulae to solve the questions.</a:t>
            </a:r>
          </a:p>
          <a:p>
            <a:pPr>
              <a:buNone/>
            </a:pPr>
            <a:r>
              <a:rPr lang="en-GB" sz="2400" i="1" dirty="0" smtClean="0"/>
              <a:t>v</a:t>
            </a:r>
            <a:r>
              <a:rPr lang="en-GB" sz="2400" dirty="0" smtClean="0"/>
              <a:t> =</a:t>
            </a:r>
            <a:r>
              <a:rPr lang="en-GB" sz="2400" i="1" dirty="0" err="1" smtClean="0"/>
              <a:t>u</a:t>
            </a:r>
            <a:r>
              <a:rPr lang="en-GB" sz="2400" dirty="0" err="1" smtClean="0"/>
              <a:t>+</a:t>
            </a:r>
            <a:r>
              <a:rPr lang="en-GB" sz="2400" i="1" dirty="0" err="1" smtClean="0"/>
              <a:t>at</a:t>
            </a:r>
            <a:r>
              <a:rPr lang="en-GB" sz="2400" dirty="0" smtClean="0"/>
              <a:t>, </a:t>
            </a:r>
            <a:r>
              <a:rPr lang="en-GB" sz="2400" i="1" dirty="0" smtClean="0"/>
              <a:t>s</a:t>
            </a:r>
            <a:r>
              <a:rPr lang="en-GB" sz="2400" dirty="0" smtClean="0"/>
              <a:t>=(</a:t>
            </a:r>
            <a:r>
              <a:rPr lang="en-GB" sz="2400" i="1" dirty="0" err="1" smtClean="0"/>
              <a:t>u</a:t>
            </a:r>
            <a:r>
              <a:rPr lang="en-GB" sz="2400" dirty="0" err="1" smtClean="0"/>
              <a:t>+</a:t>
            </a:r>
            <a:r>
              <a:rPr lang="en-GB" sz="2400" i="1" dirty="0" err="1" smtClean="0"/>
              <a:t>v</a:t>
            </a:r>
            <a:r>
              <a:rPr lang="en-GB" sz="2400" dirty="0" smtClean="0"/>
              <a:t>)</a:t>
            </a:r>
            <a:r>
              <a:rPr lang="en-GB" sz="2400" i="1" dirty="0" smtClean="0"/>
              <a:t>t</a:t>
            </a:r>
            <a:r>
              <a:rPr lang="en-GB" sz="2400" dirty="0" smtClean="0"/>
              <a:t>/2 , </a:t>
            </a:r>
            <a:r>
              <a:rPr lang="en-GB" sz="2400" i="1" dirty="0" smtClean="0"/>
              <a:t>v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=</a:t>
            </a:r>
            <a:r>
              <a:rPr lang="en-GB" sz="2400" i="1" dirty="0" smtClean="0"/>
              <a:t>u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+2</a:t>
            </a:r>
            <a:r>
              <a:rPr lang="en-GB" sz="2400" i="1" dirty="0" smtClean="0"/>
              <a:t>as</a:t>
            </a:r>
            <a:r>
              <a:rPr lang="en-GB" sz="2400" dirty="0" smtClean="0"/>
              <a:t> and </a:t>
            </a:r>
            <a:r>
              <a:rPr lang="en-GB" sz="2400" i="1" dirty="0" smtClean="0"/>
              <a:t>s</a:t>
            </a:r>
            <a:r>
              <a:rPr lang="en-GB" sz="2400" dirty="0" smtClean="0"/>
              <a:t>=</a:t>
            </a:r>
            <a:r>
              <a:rPr lang="en-GB" sz="2400" i="1" dirty="0" smtClean="0"/>
              <a:t>ut</a:t>
            </a:r>
            <a:r>
              <a:rPr lang="en-GB" sz="2400" dirty="0" smtClean="0"/>
              <a:t>+½</a:t>
            </a:r>
            <a:r>
              <a:rPr lang="en-GB" sz="2400" i="1" dirty="0" smtClean="0"/>
              <a:t>at</a:t>
            </a:r>
            <a:r>
              <a:rPr lang="en-GB" sz="2400" baseline="30000" dirty="0" smtClean="0"/>
              <a:t>2</a:t>
            </a:r>
          </a:p>
          <a:p>
            <a:pPr marL="566928" indent="-457200">
              <a:buFont typeface="+mj-lt"/>
              <a:buAutoNum type="arabicPeriod"/>
            </a:pPr>
            <a:r>
              <a:rPr lang="en-GB" sz="2400" dirty="0" smtClean="0"/>
              <a:t>A car starts at rest and accelerates to 12 m.s</a:t>
            </a:r>
            <a:r>
              <a:rPr lang="en-GB" sz="2400" baseline="30000" dirty="0" smtClean="0"/>
              <a:t>-1 </a:t>
            </a:r>
            <a:r>
              <a:rPr lang="en-GB" sz="2400" dirty="0" smtClean="0"/>
              <a:t>in 3 seconds, what is it’s acceleration?</a:t>
            </a:r>
          </a:p>
          <a:p>
            <a:pPr marL="566928" indent="-457200">
              <a:buFont typeface="+mj-lt"/>
              <a:buAutoNum type="arabicPeriod"/>
            </a:pPr>
            <a:r>
              <a:rPr lang="en-GB" sz="2400" dirty="0" smtClean="0"/>
              <a:t>A bike takes 2.5 seconds to go from a speed of 5 m.s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to stationary, what distance does it travel while braking?</a:t>
            </a:r>
          </a:p>
          <a:p>
            <a:pPr marL="566928" indent="-457200">
              <a:buFont typeface="+mj-lt"/>
              <a:buAutoNum type="arabicPeriod"/>
            </a:pPr>
            <a:r>
              <a:rPr lang="en-GB" sz="2400" dirty="0" smtClean="0"/>
              <a:t>If a car accelerates at 3 m.s</a:t>
            </a:r>
            <a:r>
              <a:rPr lang="en-GB" sz="2400" baseline="30000" dirty="0" smtClean="0"/>
              <a:t>-2</a:t>
            </a:r>
            <a:r>
              <a:rPr lang="en-GB" sz="2400" dirty="0" smtClean="0"/>
              <a:t> from a speed of 2 m.s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over a distance of 10 meters, what is its final speed? </a:t>
            </a:r>
          </a:p>
          <a:p>
            <a:pPr marL="566928" indent="-457200">
              <a:buFont typeface="+mj-lt"/>
              <a:buAutoNum type="arabicPeriod"/>
            </a:pPr>
            <a:r>
              <a:rPr lang="en-GB" sz="2400" dirty="0" smtClean="0"/>
              <a:t>A ball is dropped from a height of 20m how long does it take to fall?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Q4. Calculating motion (H).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Define what is meant by the term projectile.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Ignoring air resistance what forces act on a projectile?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Describe the path of a projectile launched horizontally.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Describe the motion of a projectile launched horizontally in terms of horizontal and vertical velocities 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A ball is thrown horizontally at 25 m.s</a:t>
            </a:r>
            <a:r>
              <a:rPr lang="en-GB" baseline="30000" dirty="0" smtClean="0"/>
              <a:t>-1 </a:t>
            </a:r>
            <a:r>
              <a:rPr lang="en-GB" dirty="0" smtClean="0"/>
              <a:t>at a height of 2 m, how long is the ball in the air? And how far does it travel horizontally?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Q5. Projectiles.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Define the term momentum, include how it is calculated, why some objects have more and its units.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How can momentum be used to predict what happens in a collision?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Name 2 safety features in cars that prevent harm and explain how they work in terms of force and momentum.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(H) Explain how force and time relate to the changes in momentum.</a:t>
            </a:r>
          </a:p>
          <a:p>
            <a:pPr marL="624078" indent="-514350">
              <a:buFont typeface="+mj-lt"/>
              <a:buAutoNum type="arabicPeriod"/>
            </a:pP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Q6. Momentum.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Why do satellite use microwaves to transmit a signal instead of radio waves?</a:t>
            </a:r>
          </a:p>
          <a:p>
            <a:pPr marL="880110" lvl="1" indent="-514350"/>
            <a:r>
              <a:rPr lang="en-GB" dirty="0" smtClean="0"/>
              <a:t>Include in your answer the concepts of reflection and refraction.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is diffraction?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Why does diffraction make radio waves more suitable for transmitting a signal inside the atmosphere?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how does the gap size and wavelength of a wave relate to the amount of diffraction?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What is signal modulation? And what does it do?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Q7. Satellite communication.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2909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wave phenomenon does the picture above show?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How are the bight and dark patches formed? 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How is this evidence for the nature of light?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Explain the formation of this pattern in terms of path difference and constructive and destructive interference.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(H) How does a pattern created using diffraction form?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is polarization? And how is it further evidence that light behaves like a wave?</a:t>
            </a:r>
          </a:p>
          <a:p>
            <a:pPr marL="624078" indent="-51435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Q8. Nature of waves.</a:t>
            </a:r>
            <a:endParaRPr lang="en-GB" dirty="0"/>
          </a:p>
        </p:txBody>
      </p:sp>
      <p:pic>
        <p:nvPicPr>
          <p:cNvPr id="1026" name="Picture 2" descr="interm17"/>
          <p:cNvPicPr>
            <a:picLocks noChangeAspect="1" noChangeArrowheads="1"/>
          </p:cNvPicPr>
          <p:nvPr/>
        </p:nvPicPr>
        <p:blipFill>
          <a:blip r:embed="rId2" cstate="print"/>
          <a:srcRect t="20021" b="17914"/>
          <a:stretch>
            <a:fillRect/>
          </a:stretch>
        </p:blipFill>
        <p:spPr bwMode="auto">
          <a:xfrm>
            <a:off x="1571604" y="1142984"/>
            <a:ext cx="5786478" cy="131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519</TotalTime>
  <Words>974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P5 Revision Quiz</vt:lpstr>
      <vt:lpstr>Q1. Satellites. </vt:lpstr>
      <vt:lpstr>Q2. Solar system orbits.</vt:lpstr>
      <vt:lpstr>Q3. Vectors .</vt:lpstr>
      <vt:lpstr>Q4. Calculating motion (H).</vt:lpstr>
      <vt:lpstr>Q5. Projectiles. </vt:lpstr>
      <vt:lpstr>Q6. Momentum.</vt:lpstr>
      <vt:lpstr>Q7. Satellite communication.</vt:lpstr>
      <vt:lpstr>Q8. Nature of waves.</vt:lpstr>
      <vt:lpstr>Q9. Refraction</vt:lpstr>
      <vt:lpstr>Q10. TIR</vt:lpstr>
      <vt:lpstr>Q11. Lenses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 Revision Quiz</dc:title>
  <dc:creator>Paul Thompson</dc:creator>
  <cp:lastModifiedBy>RossD</cp:lastModifiedBy>
  <cp:revision>50</cp:revision>
  <dcterms:created xsi:type="dcterms:W3CDTF">2010-05-16T11:12:42Z</dcterms:created>
  <dcterms:modified xsi:type="dcterms:W3CDTF">2013-06-14T06:38:40Z</dcterms:modified>
</cp:coreProperties>
</file>